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9" r:id="rId22"/>
    <p:sldId id="280" r:id="rId23"/>
  </p:sldIdLst>
  <p:sldSz cx="18288000" cy="10287000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Bebas Neue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Gagalin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3A"/>
    <a:srgbClr val="C51E2E"/>
    <a:srgbClr val="FFD217"/>
    <a:srgbClr val="F68822"/>
    <a:srgbClr val="DE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14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99365" y="640209"/>
            <a:ext cx="9823641" cy="6907433"/>
          </a:xfrm>
          <a:custGeom>
            <a:avLst/>
            <a:gdLst/>
            <a:ahLst/>
            <a:cxnLst/>
            <a:rect l="l" t="t" r="r" b="b"/>
            <a:pathLst>
              <a:path w="9823641" h="6907433">
                <a:moveTo>
                  <a:pt x="0" y="0"/>
                </a:moveTo>
                <a:lnTo>
                  <a:pt x="9823641" y="0"/>
                </a:lnTo>
                <a:lnTo>
                  <a:pt x="9823641" y="6907433"/>
                </a:lnTo>
                <a:lnTo>
                  <a:pt x="0" y="69074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655" y="5769738"/>
            <a:ext cx="7307575" cy="405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Model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mystery</a:t>
            </a:r>
          </a:p>
          <a:p>
            <a:pPr algn="r">
              <a:lnSpc>
                <a:spcPts val="5843"/>
              </a:lnSpc>
            </a:pP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Transform your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thoughts</a:t>
            </a: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 into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designs</a:t>
            </a:r>
          </a:p>
        </p:txBody>
      </p:sp>
      <p:sp>
        <p:nvSpPr>
          <p:cNvPr id="5" name="Freeform 5"/>
          <p:cNvSpPr/>
          <p:nvPr/>
        </p:nvSpPr>
        <p:spPr>
          <a:xfrm>
            <a:off x="12772970" y="5143500"/>
            <a:ext cx="2620353" cy="2558112"/>
          </a:xfrm>
          <a:custGeom>
            <a:avLst/>
            <a:gdLst/>
            <a:ahLst/>
            <a:cxnLst/>
            <a:rect l="l" t="t" r="r" b="b"/>
            <a:pathLst>
              <a:path w="2620353" h="2558112">
                <a:moveTo>
                  <a:pt x="0" y="0"/>
                </a:moveTo>
                <a:lnTo>
                  <a:pt x="2620354" y="0"/>
                </a:lnTo>
                <a:lnTo>
                  <a:pt x="2620354" y="2558112"/>
                </a:lnTo>
                <a:lnTo>
                  <a:pt x="0" y="2558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17919" y="0"/>
            <a:ext cx="2186532" cy="2398911"/>
          </a:xfrm>
          <a:custGeom>
            <a:avLst/>
            <a:gdLst/>
            <a:ahLst/>
            <a:cxnLst/>
            <a:rect l="l" t="t" r="r" b="b"/>
            <a:pathLst>
              <a:path w="2186532" h="2398911">
                <a:moveTo>
                  <a:pt x="0" y="0"/>
                </a:moveTo>
                <a:lnTo>
                  <a:pt x="2186532" y="0"/>
                </a:lnTo>
                <a:lnTo>
                  <a:pt x="2186532" y="2398911"/>
                </a:lnTo>
                <a:lnTo>
                  <a:pt x="0" y="2398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6602" y="4093925"/>
            <a:ext cx="3185298" cy="2460118"/>
          </a:xfrm>
          <a:custGeom>
            <a:avLst/>
            <a:gdLst/>
            <a:ahLst/>
            <a:cxnLst/>
            <a:rect l="l" t="t" r="r" b="b"/>
            <a:pathLst>
              <a:path w="3185298" h="2460118">
                <a:moveTo>
                  <a:pt x="0" y="0"/>
                </a:moveTo>
                <a:lnTo>
                  <a:pt x="3185298" y="0"/>
                </a:lnTo>
                <a:lnTo>
                  <a:pt x="3185298" y="2460119"/>
                </a:lnTo>
                <a:lnTo>
                  <a:pt x="0" y="2460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074560" y="2831117"/>
            <a:ext cx="2698411" cy="2492868"/>
            <a:chOff x="0" y="0"/>
            <a:chExt cx="3597881" cy="3323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97881" cy="3323824"/>
            </a:xfrm>
            <a:custGeom>
              <a:avLst/>
              <a:gdLst/>
              <a:ahLst/>
              <a:cxnLst/>
              <a:rect l="l" t="t" r="r" b="b"/>
              <a:pathLst>
                <a:path w="3597881" h="3323824">
                  <a:moveTo>
                    <a:pt x="0" y="0"/>
                  </a:moveTo>
                  <a:lnTo>
                    <a:pt x="3597881" y="0"/>
                  </a:lnTo>
                  <a:lnTo>
                    <a:pt x="3597881" y="3323824"/>
                  </a:lnTo>
                  <a:lnTo>
                    <a:pt x="0" y="332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774130">
              <a:off x="500115" y="1120389"/>
              <a:ext cx="1931653" cy="1596882"/>
            </a:xfrm>
            <a:custGeom>
              <a:avLst/>
              <a:gdLst/>
              <a:ahLst/>
              <a:cxnLst/>
              <a:rect l="l" t="t" r="r" b="b"/>
              <a:pathLst>
                <a:path w="1931653" h="1596882">
                  <a:moveTo>
                    <a:pt x="0" y="0"/>
                  </a:moveTo>
                  <a:lnTo>
                    <a:pt x="1931653" y="0"/>
                  </a:lnTo>
                  <a:lnTo>
                    <a:pt x="1931653" y="1596882"/>
                  </a:lnTo>
                  <a:lnTo>
                    <a:pt x="0" y="1596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757" b="-920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3923111" y="1504031"/>
            <a:ext cx="2182319" cy="2182319"/>
          </a:xfrm>
          <a:custGeom>
            <a:avLst/>
            <a:gdLst/>
            <a:ahLst/>
            <a:cxnLst/>
            <a:rect l="l" t="t" r="r" b="b"/>
            <a:pathLst>
              <a:path w="2182319" h="2182319">
                <a:moveTo>
                  <a:pt x="0" y="0"/>
                </a:moveTo>
                <a:lnTo>
                  <a:pt x="2182320" y="0"/>
                </a:lnTo>
                <a:lnTo>
                  <a:pt x="2182320" y="2182319"/>
                </a:lnTo>
                <a:lnTo>
                  <a:pt x="0" y="2182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21900" y="2595190"/>
            <a:ext cx="396019" cy="396019"/>
          </a:xfrm>
          <a:custGeom>
            <a:avLst/>
            <a:gdLst/>
            <a:ahLst/>
            <a:cxnLst/>
            <a:rect l="l" t="t" r="r" b="b"/>
            <a:pathLst>
              <a:path w="396019" h="396019">
                <a:moveTo>
                  <a:pt x="0" y="0"/>
                </a:moveTo>
                <a:lnTo>
                  <a:pt x="396019" y="0"/>
                </a:lnTo>
                <a:lnTo>
                  <a:pt x="396019" y="396020"/>
                </a:lnTo>
                <a:lnTo>
                  <a:pt x="0" y="396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63898" y="4031814"/>
            <a:ext cx="396019" cy="396019"/>
          </a:xfrm>
          <a:custGeom>
            <a:avLst/>
            <a:gdLst/>
            <a:ahLst/>
            <a:cxnLst/>
            <a:rect l="l" t="t" r="r" b="b"/>
            <a:pathLst>
              <a:path w="396019" h="396019">
                <a:moveTo>
                  <a:pt x="0" y="0"/>
                </a:moveTo>
                <a:lnTo>
                  <a:pt x="396019" y="0"/>
                </a:lnTo>
                <a:lnTo>
                  <a:pt x="396019" y="396019"/>
                </a:lnTo>
                <a:lnTo>
                  <a:pt x="0" y="396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35359" y="1255953"/>
            <a:ext cx="2039733" cy="1844794"/>
          </a:xfrm>
          <a:custGeom>
            <a:avLst/>
            <a:gdLst/>
            <a:ahLst/>
            <a:cxnLst/>
            <a:rect l="l" t="t" r="r" b="b"/>
            <a:pathLst>
              <a:path w="2039733" h="1844794">
                <a:moveTo>
                  <a:pt x="0" y="0"/>
                </a:moveTo>
                <a:lnTo>
                  <a:pt x="2039734" y="0"/>
                </a:lnTo>
                <a:lnTo>
                  <a:pt x="2039734" y="1844794"/>
                </a:lnTo>
                <a:lnTo>
                  <a:pt x="0" y="1844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899841" y="1255953"/>
            <a:ext cx="3115211" cy="3689588"/>
            <a:chOff x="0" y="0"/>
            <a:chExt cx="4153615" cy="4919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53615" cy="4153615"/>
            </a:xfrm>
            <a:custGeom>
              <a:avLst/>
              <a:gdLst/>
              <a:ahLst/>
              <a:cxnLst/>
              <a:rect l="l" t="t" r="r" b="b"/>
              <a:pathLst>
                <a:path w="4153615" h="4153615">
                  <a:moveTo>
                    <a:pt x="0" y="0"/>
                  </a:moveTo>
                  <a:lnTo>
                    <a:pt x="4153615" y="0"/>
                  </a:lnTo>
                  <a:lnTo>
                    <a:pt x="4153615" y="4153615"/>
                  </a:lnTo>
                  <a:lnTo>
                    <a:pt x="0" y="41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885" y="4109934"/>
              <a:ext cx="4069845" cy="80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12"/>
                </a:lnSpc>
                <a:spcBef>
                  <a:spcPct val="0"/>
                </a:spcBef>
              </a:pPr>
              <a:r>
                <a:rPr lang="en-US" sz="3580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3580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67228" y="8167470"/>
            <a:ext cx="6578630" cy="166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668" spc="183" dirty="0">
                <a:solidFill>
                  <a:srgbClr val="FEFEFE"/>
                </a:solidFill>
                <a:latin typeface="Bebas Neue"/>
              </a:rPr>
              <a:t>Saturday, november 4</a:t>
            </a:r>
          </a:p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FEFEFE"/>
                </a:solidFill>
                <a:latin typeface="Bebas Neue"/>
              </a:rPr>
              <a:t> St. Vincent pallotti college of Engineering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Select the feature, press Delete, and then create a new feature.</a:t>
              </a:r>
              <a:r>
                <a:rPr lang="en-IN" sz="3000" dirty="0">
                  <a:effectLst/>
                </a:rPr>
                <a:t> </a:t>
              </a: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 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40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How can you edit a feature?</a:t>
            </a:r>
            <a:r>
              <a:rPr lang="en-IN" sz="4000" dirty="0">
                <a:effectLst/>
              </a:rPr>
              <a:t> </a:t>
            </a: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US" sz="4000" spc="183" dirty="0">
              <a:solidFill>
                <a:srgbClr val="00121D"/>
              </a:solidFill>
              <a:latin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Right-click the feature and select Edit Feature.</a:t>
              </a:r>
              <a:r>
                <a:rPr lang="en-IN" sz="3000" dirty="0">
                  <a:effectLst/>
                  <a:latin typeface="Bebas Neue" panose="020B0606020202050201" pitchFamily="34" charset="0"/>
                </a:rPr>
                <a:t> </a:t>
              </a: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 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Keep clicking Undo until the feature is gone.</a:t>
              </a:r>
              <a:r>
                <a:rPr lang="en-IN" sz="3000" dirty="0">
                  <a:effectLst/>
                  <a:latin typeface="Bebas Neue" panose="020B0606020202050201" pitchFamily="34" charset="0"/>
                </a:rPr>
                <a:t> </a:t>
              </a: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 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N" sz="3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  <a:p>
              <a:pPr algn="ctr"/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Find the feature in the browser, select Remove, and then create a new feature.</a:t>
              </a:r>
              <a:endParaRPr lang="en-US" sz="3000" spc="183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63A07B-29E0-9647-9874-B4A76BFD3930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Loft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207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tool is used to create the 3D cone from the 2D sketch?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IN" sz="4000" kern="100" dirty="0">
              <a:effectLst/>
              <a:latin typeface="Bebas Neue" panose="020B0606020202050201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Revolve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2230A6-311E-684E-A77C-534C6B1AE74A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 the cone shape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30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first step in creating a traffic cone in Fusion 360?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Apply materials and </a:t>
              </a:r>
              <a:r>
                <a:rPr lang="en-IN" sz="3000" kern="100" dirty="0" err="1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colors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a new design or open an existing one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Add a reflective stripe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3AB44F-8C5F-A141-BE83-57E47799B1F1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Shell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6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hollow out a 3D model in Fusion 360, creating a shell with a specified thickness?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Fillet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6A1C6A-A3B2-1F46-8548-F4A3689E0E53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Mirror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6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is used to apply rounded edges or corners to a 3D model in Fusion 360?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 kern="100" dirty="0"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sz="3000" kern="100" dirty="0" err="1"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illet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8265E3-6EF4-B849-BB8C-3F9ADF41D7A4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Combine</a:t>
              </a:r>
              <a:endPara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26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duplicate and replicate components, bodies, or features in a linear or circular arrangement?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  <a:endPara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T-Spline </a:t>
              </a:r>
              <a:r>
                <a:rPr lang="en-IN" sz="3000" kern="100" dirty="0" err="1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Modeling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58AB53-B716-0042-AE63-CA33757EDBF4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6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allows you to rotate a 2D sketch profile around an axis to create a 3D feature?</a:t>
            </a:r>
            <a:endParaRPr lang="en-IN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45305" y="5932045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Revolve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 Loft</a:t>
              </a:r>
              <a:endPara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49A528-4CFE-4E4E-885C-537500C5A255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02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Linux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 panose="020B0606020202050201" pitchFamily="34" charset="0"/>
              </a:rPr>
              <a:t>What is Autodesk Fusion 360 designed for?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Windows/MACOS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macOS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Android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7933A4-C2B8-3A40-B492-71FDA28C23F7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 Bold"/>
                </a:rPr>
                <a:t>Edit Sketch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4000" spc="183" dirty="0">
                <a:solidFill>
                  <a:srgbClr val="00121D"/>
                </a:solidFill>
                <a:latin typeface="Bebas Neue Bold"/>
              </a:rPr>
              <a:t>GUESS THE LOGO.</a:t>
            </a:r>
          </a:p>
          <a:p>
            <a:pPr>
              <a:lnSpc>
                <a:spcPts val="4402"/>
              </a:lnSpc>
            </a:pPr>
            <a:endParaRPr lang="en-US" sz="4000" spc="183" dirty="0">
              <a:solidFill>
                <a:srgbClr val="00121D"/>
              </a:solidFill>
              <a:latin typeface="Bebas Neue Bold"/>
            </a:endParaRPr>
          </a:p>
          <a:p>
            <a:pPr>
              <a:lnSpc>
                <a:spcPts val="4402"/>
              </a:lnSpc>
            </a:pPr>
            <a:endParaRPr lang="en-US" sz="4000" spc="183" dirty="0">
              <a:solidFill>
                <a:srgbClr val="00121D"/>
              </a:solidFill>
              <a:latin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 Bold"/>
                </a:rPr>
                <a:t>Move/copy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 err="1">
                  <a:solidFill>
                    <a:srgbClr val="00121D"/>
                  </a:solidFill>
                  <a:latin typeface="Bebas Neue Bold"/>
                </a:rPr>
                <a:t>Nevigator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spc="183" dirty="0">
                  <a:solidFill>
                    <a:srgbClr val="00121D"/>
                  </a:solidFill>
                  <a:latin typeface="Bebas Neue Bold"/>
                </a:rPr>
                <a:t>Sketch Dimensions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BAF92D-B751-9840-B8CA-94704A55FBE3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3F727D-8B55-5DDA-B164-5C71177331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14255" r="15611" b="19031"/>
          <a:stretch/>
        </p:blipFill>
        <p:spPr>
          <a:xfrm>
            <a:off x="1276608" y="4363097"/>
            <a:ext cx="3523992" cy="3495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SOLID CUBE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 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 Bold"/>
              </a:rPr>
              <a:t>Guess The LOGO.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VIEW CUBE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ROTATING CUBE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3000" dirty="0">
                  <a:solidFill>
                    <a:srgbClr val="00121D"/>
                  </a:solidFill>
                  <a:latin typeface="Bebas Neue" panose="020B0606020202050201" pitchFamily="34" charset="0"/>
                </a:rPr>
                <a:t>NEVIGATION CUBE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F6AF5B-CE62-E54B-B61A-6AC1C7399F96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AFD2CB2-C26D-3C12-9604-6E1B60FBC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4533900"/>
            <a:ext cx="5929461" cy="551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655" y="5769738"/>
            <a:ext cx="7307575" cy="405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Model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mystery</a:t>
            </a:r>
          </a:p>
          <a:p>
            <a:pPr algn="r">
              <a:lnSpc>
                <a:spcPts val="5843"/>
              </a:lnSpc>
            </a:pP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Transform your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thoughts</a:t>
            </a: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 into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designs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91560" y="540136"/>
            <a:ext cx="3962400" cy="4676249"/>
            <a:chOff x="0" y="0"/>
            <a:chExt cx="4153615" cy="4919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53615" cy="4153615"/>
            </a:xfrm>
            <a:custGeom>
              <a:avLst/>
              <a:gdLst/>
              <a:ahLst/>
              <a:cxnLst/>
              <a:rect l="l" t="t" r="r" b="b"/>
              <a:pathLst>
                <a:path w="4153615" h="4153615">
                  <a:moveTo>
                    <a:pt x="0" y="0"/>
                  </a:moveTo>
                  <a:lnTo>
                    <a:pt x="4153615" y="0"/>
                  </a:lnTo>
                  <a:lnTo>
                    <a:pt x="4153615" y="4153615"/>
                  </a:lnTo>
                  <a:lnTo>
                    <a:pt x="0" y="41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885" y="4109934"/>
              <a:ext cx="4069845" cy="80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12"/>
                </a:lnSpc>
                <a:spcBef>
                  <a:spcPct val="0"/>
                </a:spcBef>
              </a:pPr>
              <a:r>
                <a:rPr lang="en-US" sz="3580" dirty="0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3580" dirty="0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285085" y="3835055"/>
            <a:ext cx="7307575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Round 1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52646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Match the pairs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17: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18: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19: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20:</a:t>
            </a: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  <a:p>
            <a:pPr>
              <a:lnSpc>
                <a:spcPts val="4402"/>
              </a:lnSpc>
            </a:pPr>
            <a:endParaRPr lang="en-US" sz="3668" spc="183" dirty="0">
              <a:solidFill>
                <a:srgbClr val="00121D"/>
              </a:solidFill>
              <a:latin typeface="Bebas Neu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Construct Plain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Split Body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dirty="0" err="1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Apperance</a:t>
              </a:r>
              <a:endParaRPr lang="en-US" sz="30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4E33ED-5126-7245-881F-B183A924D5B4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AE3F73-AF52-31D3-D0F2-11FA544D7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54830"/>
            <a:ext cx="1350452" cy="164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3F5DC9-4072-DDC7-7BE9-A0579026B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/>
          <a:stretch/>
        </p:blipFill>
        <p:spPr bwMode="auto">
          <a:xfrm>
            <a:off x="3754428" y="4217745"/>
            <a:ext cx="1350452" cy="1614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EE9020-6D14-CCC1-B9B4-9BB1E3CE58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2" b="11005"/>
          <a:stretch/>
        </p:blipFill>
        <p:spPr bwMode="auto">
          <a:xfrm>
            <a:off x="3779828" y="6019991"/>
            <a:ext cx="1350452" cy="1305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B7CB60-030D-E4F0-4A8F-DEDD7D8508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 b="12860"/>
          <a:stretch/>
        </p:blipFill>
        <p:spPr bwMode="auto">
          <a:xfrm>
            <a:off x="3733801" y="7508362"/>
            <a:ext cx="1469066" cy="15046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638012" y="2553047"/>
            <a:ext cx="7307575" cy="51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Submit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Quiz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With in 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chemeClr val="bg1"/>
                </a:solidFill>
                <a:latin typeface="Bebas Neue Bold"/>
              </a:rPr>
              <a:t>30 sec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6FD76B-4803-AA4C-9C47-29A2220A4D42}"/>
              </a:ext>
            </a:extLst>
          </p:cNvPr>
          <p:cNvSpPr/>
          <p:nvPr/>
        </p:nvSpPr>
        <p:spPr>
          <a:xfrm>
            <a:off x="2895600" y="2443500"/>
            <a:ext cx="5400000" cy="54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91D4749-89E8-4044-B18A-080D18021CF3}"/>
              </a:ext>
            </a:extLst>
          </p:cNvPr>
          <p:cNvSpPr txBox="1"/>
          <p:nvPr/>
        </p:nvSpPr>
        <p:spPr>
          <a:xfrm>
            <a:off x="10366957" y="8446218"/>
            <a:ext cx="657863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668" b="1" spc="183" dirty="0">
                <a:solidFill>
                  <a:srgbClr val="FEFEFE"/>
                </a:solidFill>
                <a:latin typeface="Bebas Neue"/>
              </a:rPr>
              <a:t>Otherwise Form will close</a:t>
            </a:r>
          </a:p>
        </p:txBody>
      </p:sp>
    </p:spTree>
    <p:extLst>
      <p:ext uri="{BB962C8B-B14F-4D97-AF65-F5344CB8AC3E}">
        <p14:creationId xmlns:p14="http://schemas.microsoft.com/office/powerpoint/2010/main" val="3308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655" y="5769738"/>
            <a:ext cx="7307575" cy="405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Model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mystery</a:t>
            </a:r>
          </a:p>
          <a:p>
            <a:pPr algn="r">
              <a:lnSpc>
                <a:spcPts val="5843"/>
              </a:lnSpc>
            </a:pP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Transform your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thoughts</a:t>
            </a:r>
            <a:r>
              <a:rPr lang="en-US" sz="6492" spc="324" dirty="0">
                <a:solidFill>
                  <a:srgbClr val="FFFFFF"/>
                </a:solidFill>
                <a:latin typeface="Bebas Neue Bold"/>
              </a:rPr>
              <a:t> into </a:t>
            </a:r>
            <a:r>
              <a:rPr lang="en-US" sz="6492" spc="324" dirty="0">
                <a:solidFill>
                  <a:srgbClr val="FAA835"/>
                </a:solidFill>
                <a:latin typeface="Bebas Neue Bold"/>
              </a:rPr>
              <a:t>designs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91560" y="540136"/>
            <a:ext cx="3962400" cy="4676249"/>
            <a:chOff x="0" y="0"/>
            <a:chExt cx="4153615" cy="4919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53615" cy="4153615"/>
            </a:xfrm>
            <a:custGeom>
              <a:avLst/>
              <a:gdLst/>
              <a:ahLst/>
              <a:cxnLst/>
              <a:rect l="l" t="t" r="r" b="b"/>
              <a:pathLst>
                <a:path w="4153615" h="4153615">
                  <a:moveTo>
                    <a:pt x="0" y="0"/>
                  </a:moveTo>
                  <a:lnTo>
                    <a:pt x="4153615" y="0"/>
                  </a:lnTo>
                  <a:lnTo>
                    <a:pt x="4153615" y="4153615"/>
                  </a:lnTo>
                  <a:lnTo>
                    <a:pt x="0" y="4153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885" y="4109934"/>
              <a:ext cx="4069845" cy="80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12"/>
                </a:lnSpc>
                <a:spcBef>
                  <a:spcPct val="0"/>
                </a:spcBef>
              </a:pPr>
              <a:r>
                <a:rPr lang="en-US" sz="3580" dirty="0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3580" dirty="0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285085" y="3835055"/>
            <a:ext cx="7307575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Thank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21182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40" r="-128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335289C-4524-7645-9573-96BB1FAEC51D}"/>
              </a:ext>
            </a:extLst>
          </p:cNvPr>
          <p:cNvSpPr txBox="1"/>
          <p:nvPr/>
        </p:nvSpPr>
        <p:spPr>
          <a:xfrm>
            <a:off x="9296400" y="3187442"/>
            <a:ext cx="7307575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EFEFE"/>
                </a:solidFill>
                <a:latin typeface="Bebas Neue Bold"/>
              </a:rPr>
              <a:t>Quiz Starts in</a:t>
            </a:r>
          </a:p>
          <a:p>
            <a:pPr algn="r">
              <a:lnSpc>
                <a:spcPts val="10115"/>
              </a:lnSpc>
            </a:pPr>
            <a:r>
              <a:rPr lang="en-US" sz="11238" spc="561" dirty="0">
                <a:solidFill>
                  <a:srgbClr val="F59A2A"/>
                </a:solidFill>
                <a:latin typeface="Bebas Neue Bold"/>
              </a:rPr>
              <a:t>60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8A687F-F57C-034E-B69F-4C54464F5326}"/>
              </a:ext>
            </a:extLst>
          </p:cNvPr>
          <p:cNvSpPr/>
          <p:nvPr/>
        </p:nvSpPr>
        <p:spPr>
          <a:xfrm>
            <a:off x="2531863" y="2400300"/>
            <a:ext cx="5105400" cy="51054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9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 dirty="0">
                <a:solidFill>
                  <a:srgbClr val="00121D"/>
                </a:solidFill>
                <a:latin typeface="Bebas Neue"/>
              </a:rPr>
              <a:t>Question 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69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2"/>
              </a:lnSpc>
            </a:pPr>
            <a:r>
              <a:rPr lang="en-IN" sz="40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is used to create 2D sketches that serve as the foundation for 3D models?</a:t>
            </a:r>
            <a:endParaRPr lang="en-US" sz="4000" spc="183" dirty="0">
              <a:solidFill>
                <a:srgbClr val="00121D"/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Revolve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2900" dirty="0">
                <a:latin typeface="Bebas Neue" panose="020B0606020202050201" pitchFamily="3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 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Pattern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4E111E-4A9C-2549-BAC3-F3313CD272CF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627578"/>
            <a:ext cx="8434215" cy="1926312"/>
            <a:chOff x="0" y="-57150"/>
            <a:chExt cx="2221357" cy="507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Fillet</a:t>
              </a:r>
              <a:r>
                <a:rPr lang="en-US" sz="2900" dirty="0">
                  <a:solidFill>
                    <a:srgbClr val="00121D"/>
                  </a:solidFill>
                  <a:latin typeface="Canva Sans"/>
                </a:rPr>
                <a:t>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add or remove material from a 2D sketch to create 3D solid features?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 dirty="0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Create Sketch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9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29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Loft</a:t>
              </a:r>
              <a:endParaRPr lang="en-US" sz="2900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66DB6C-5296-504A-B4AE-C54E5FF33935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Rendering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command is used to simulate the </a:t>
            </a:r>
            <a:r>
              <a:rPr lang="en-IN" sz="4000" kern="100" dirty="0" err="1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behavior</a:t>
            </a: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of assemblies and mechanisms?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Joint Creation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Sculpting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Draft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068975-1C29-064B-A116-2F9813041A73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Extrude</a:t>
              </a:r>
              <a:endParaRPr lang="en-US" sz="2899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Which command is used to create a symmetrical copy of a component or feature?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Combine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Mirror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Sweep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0989D4-BDE0-3D4B-99AF-A551347FF0C0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.STP</a:t>
              </a:r>
              <a:endParaRPr lang="en-US" sz="3000" dirty="0">
                <a:solidFill>
                  <a:srgbClr val="00121D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file format is commonly used to export a 3D model for 3D printing from Fusion 360?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.OBJ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.IGES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.STL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646007-F9BD-AD4D-A1D6-AC4CACB46019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14880" y="13880"/>
            <a:ext cx="10287000" cy="10259240"/>
          </a:xfrm>
          <a:custGeom>
            <a:avLst/>
            <a:gdLst/>
            <a:ahLst/>
            <a:cxnLst/>
            <a:rect l="l" t="t" r="r" b="b"/>
            <a:pathLst>
              <a:path w="10287000" h="10259240">
                <a:moveTo>
                  <a:pt x="0" y="0"/>
                </a:moveTo>
                <a:lnTo>
                  <a:pt x="10287000" y="0"/>
                </a:lnTo>
                <a:lnTo>
                  <a:pt x="10287000" y="10259240"/>
                </a:lnTo>
                <a:lnTo>
                  <a:pt x="0" y="10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1" b="-306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69786" y="448931"/>
            <a:ext cx="979027" cy="1159539"/>
            <a:chOff x="0" y="0"/>
            <a:chExt cx="1305370" cy="154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370" cy="1305370"/>
            </a:xfrm>
            <a:custGeom>
              <a:avLst/>
              <a:gdLst/>
              <a:ahLst/>
              <a:cxnLst/>
              <a:rect l="l" t="t" r="r" b="b"/>
              <a:pathLst>
                <a:path w="1305370" h="1305370">
                  <a:moveTo>
                    <a:pt x="0" y="0"/>
                  </a:moveTo>
                  <a:lnTo>
                    <a:pt x="1305370" y="0"/>
                  </a:lnTo>
                  <a:lnTo>
                    <a:pt x="1305370" y="1305370"/>
                  </a:lnTo>
                  <a:lnTo>
                    <a:pt x="0" y="13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163" y="1299533"/>
              <a:ext cx="1279043" cy="24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75"/>
                </a:lnSpc>
                <a:spcBef>
                  <a:spcPct val="0"/>
                </a:spcBef>
              </a:pPr>
              <a:r>
                <a:rPr lang="en-US" sz="1125">
                  <a:solidFill>
                    <a:srgbClr val="FBFBFC"/>
                  </a:solidFill>
                  <a:latin typeface="Gagalin"/>
                </a:rPr>
                <a:t>MODEL </a:t>
              </a:r>
              <a:r>
                <a:rPr lang="en-US" sz="1125">
                  <a:solidFill>
                    <a:srgbClr val="F47E25"/>
                  </a:solidFill>
                  <a:latin typeface="Gagalin"/>
                </a:rPr>
                <a:t>MYSTERY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4598" y="1844569"/>
            <a:ext cx="8434215" cy="1709321"/>
            <a:chOff x="0" y="0"/>
            <a:chExt cx="2221357" cy="45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Square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43016"/>
            <a:ext cx="8028760" cy="5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668" spc="183">
                <a:solidFill>
                  <a:srgbClr val="00121D"/>
                </a:solidFill>
                <a:latin typeface="Bebas Neue"/>
              </a:rPr>
              <a:t>Question  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902" y="2992047"/>
            <a:ext cx="6906940" cy="197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000" kern="100" dirty="0">
                <a:effectLst/>
                <a:latin typeface="Bebas Neue" panose="020B0606020202050201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common 2D shape used as the base of a traffic cone sketch in Fusion 360?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8760" y="1699265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14598" y="3849165"/>
            <a:ext cx="8434215" cy="1709321"/>
            <a:chOff x="0" y="0"/>
            <a:chExt cx="2221357" cy="450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0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Circle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028760" y="3703861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14598" y="5853761"/>
            <a:ext cx="8434215" cy="1709321"/>
            <a:chOff x="0" y="0"/>
            <a:chExt cx="2221357" cy="4501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Triangle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8760" y="5708457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14598" y="7858357"/>
            <a:ext cx="8434215" cy="1709321"/>
            <a:chOff x="0" y="0"/>
            <a:chExt cx="2221357" cy="45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1357" cy="450192"/>
            </a:xfrm>
            <a:custGeom>
              <a:avLst/>
              <a:gdLst/>
              <a:ahLst/>
              <a:cxnLst/>
              <a:rect l="l" t="t" r="r" b="b"/>
              <a:pathLst>
                <a:path w="2221357" h="450192">
                  <a:moveTo>
                    <a:pt x="46814" y="0"/>
                  </a:moveTo>
                  <a:lnTo>
                    <a:pt x="2174543" y="0"/>
                  </a:lnTo>
                  <a:cubicBezTo>
                    <a:pt x="2200398" y="0"/>
                    <a:pt x="2221357" y="20959"/>
                    <a:pt x="2221357" y="46814"/>
                  </a:cubicBezTo>
                  <a:lnTo>
                    <a:pt x="2221357" y="403378"/>
                  </a:lnTo>
                  <a:cubicBezTo>
                    <a:pt x="2221357" y="429232"/>
                    <a:pt x="2200398" y="450192"/>
                    <a:pt x="2174543" y="450192"/>
                  </a:cubicBezTo>
                  <a:lnTo>
                    <a:pt x="46814" y="450192"/>
                  </a:lnTo>
                  <a:cubicBezTo>
                    <a:pt x="20959" y="450192"/>
                    <a:pt x="0" y="429232"/>
                    <a:pt x="0" y="403378"/>
                  </a:cubicBezTo>
                  <a:lnTo>
                    <a:pt x="0" y="46814"/>
                  </a:lnTo>
                  <a:cubicBezTo>
                    <a:pt x="0" y="20959"/>
                    <a:pt x="20959" y="0"/>
                    <a:pt x="46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21357" cy="50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IN" sz="3200" kern="100" dirty="0">
                  <a:effectLst/>
                  <a:latin typeface="Bebas Neue" panose="020B0606020202050201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Hexagon</a:t>
              </a:r>
              <a:endParaRPr lang="en-US" sz="2899" dirty="0">
                <a:solidFill>
                  <a:srgbClr val="00121D"/>
                </a:solidFill>
                <a:latin typeface="Canva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28760" y="7713053"/>
            <a:ext cx="1285839" cy="17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73"/>
              </a:lnSpc>
              <a:spcBef>
                <a:spcPct val="0"/>
              </a:spcBef>
            </a:pPr>
            <a:r>
              <a:rPr lang="en-US" sz="10552">
                <a:solidFill>
                  <a:srgbClr val="F47E25"/>
                </a:solidFill>
                <a:latin typeface="Gagalin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585F35-2B52-DF4F-884B-7BD0B886AADE}"/>
              </a:ext>
            </a:extLst>
          </p:cNvPr>
          <p:cNvSpPr/>
          <p:nvPr/>
        </p:nvSpPr>
        <p:spPr>
          <a:xfrm>
            <a:off x="381000" y="123937"/>
            <a:ext cx="1800000" cy="1800000"/>
          </a:xfrm>
          <a:prstGeom prst="ellipse">
            <a:avLst/>
          </a:prstGeom>
          <a:gradFill flip="none" rotWithShape="1">
            <a:gsLst>
              <a:gs pos="16000">
                <a:srgbClr val="DE3332"/>
              </a:gs>
              <a:gs pos="60000">
                <a:srgbClr val="F68822"/>
              </a:gs>
              <a:gs pos="91000">
                <a:srgbClr val="FFD217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599</Words>
  <Application>Microsoft Office PowerPoint</Application>
  <PresentationFormat>Custom</PresentationFormat>
  <Paragraphs>223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Gagalin</vt:lpstr>
      <vt:lpstr>Bebas Neue Bold</vt:lpstr>
      <vt:lpstr>Canva Sans</vt:lpstr>
      <vt:lpstr>Bebas Neue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</dc:title>
  <dc:creator>nupendra waghmare</dc:creator>
  <cp:lastModifiedBy>nupendra waghmare</cp:lastModifiedBy>
  <cp:revision>12</cp:revision>
  <dcterms:created xsi:type="dcterms:W3CDTF">2006-08-16T00:00:00Z</dcterms:created>
  <dcterms:modified xsi:type="dcterms:W3CDTF">2023-11-04T02:16:08Z</dcterms:modified>
  <dc:identifier>DAFzItC-6OY</dc:identifier>
</cp:coreProperties>
</file>